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61"/>
  </p:notesMasterIdLst>
  <p:handoutMasterIdLst>
    <p:handoutMasterId r:id="rId62"/>
  </p:handoutMasterIdLst>
  <p:sldIdLst>
    <p:sldId id="355" r:id="rId2"/>
    <p:sldId id="278" r:id="rId3"/>
    <p:sldId id="279" r:id="rId4"/>
    <p:sldId id="304" r:id="rId5"/>
    <p:sldId id="287" r:id="rId6"/>
    <p:sldId id="305" r:id="rId7"/>
    <p:sldId id="336" r:id="rId8"/>
    <p:sldId id="337" r:id="rId9"/>
    <p:sldId id="306" r:id="rId10"/>
    <p:sldId id="307" r:id="rId11"/>
    <p:sldId id="308" r:id="rId12"/>
    <p:sldId id="309" r:id="rId13"/>
    <p:sldId id="310" r:id="rId14"/>
    <p:sldId id="311" r:id="rId15"/>
    <p:sldId id="282" r:id="rId16"/>
    <p:sldId id="313" r:id="rId17"/>
    <p:sldId id="315" r:id="rId18"/>
    <p:sldId id="316" r:id="rId19"/>
    <p:sldId id="319" r:id="rId20"/>
    <p:sldId id="317" r:id="rId21"/>
    <p:sldId id="318" r:id="rId22"/>
    <p:sldId id="314" r:id="rId23"/>
    <p:sldId id="357" r:id="rId24"/>
    <p:sldId id="358" r:id="rId25"/>
    <p:sldId id="339" r:id="rId26"/>
    <p:sldId id="340" r:id="rId27"/>
    <p:sldId id="283" r:id="rId28"/>
    <p:sldId id="322" r:id="rId29"/>
    <p:sldId id="323" r:id="rId30"/>
    <p:sldId id="324" r:id="rId31"/>
    <p:sldId id="325" r:id="rId32"/>
    <p:sldId id="327" r:id="rId33"/>
    <p:sldId id="341" r:id="rId34"/>
    <p:sldId id="321" r:id="rId35"/>
    <p:sldId id="338" r:id="rId36"/>
    <p:sldId id="343" r:id="rId37"/>
    <p:sldId id="331" r:id="rId38"/>
    <p:sldId id="303" r:id="rId39"/>
    <p:sldId id="332" r:id="rId40"/>
    <p:sldId id="335" r:id="rId41"/>
    <p:sldId id="257" r:id="rId42"/>
    <p:sldId id="360" r:id="rId43"/>
    <p:sldId id="258" r:id="rId44"/>
    <p:sldId id="259" r:id="rId45"/>
    <p:sldId id="260" r:id="rId46"/>
    <p:sldId id="261" r:id="rId47"/>
    <p:sldId id="262" r:id="rId48"/>
    <p:sldId id="263" r:id="rId49"/>
    <p:sldId id="359" r:id="rId50"/>
    <p:sldId id="361" r:id="rId51"/>
    <p:sldId id="334" r:id="rId52"/>
    <p:sldId id="345" r:id="rId53"/>
    <p:sldId id="348" r:id="rId54"/>
    <p:sldId id="349" r:id="rId55"/>
    <p:sldId id="350" r:id="rId56"/>
    <p:sldId id="351" r:id="rId57"/>
    <p:sldId id="352" r:id="rId58"/>
    <p:sldId id="353" r:id="rId59"/>
    <p:sldId id="354" r:id="rId60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ＭＳ Ｐゴシック" pitchFamily="-102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ＭＳ Ｐゴシック" pitchFamily="-102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ＭＳ Ｐゴシック" pitchFamily="-102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ＭＳ Ｐゴシック" pitchFamily="-102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ＭＳ Ｐゴシック" pitchFamily="-102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ＭＳ Ｐゴシック" pitchFamily="-102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ＭＳ Ｐゴシック" pitchFamily="-102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ＭＳ Ｐゴシック" pitchFamily="-102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ＭＳ Ｐゴシック" pitchFamily="-102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8603"/>
    <a:srgbClr val="EC9B50"/>
    <a:srgbClr val="DAD0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36" d="100"/>
          <a:sy n="136" d="100"/>
        </p:scale>
        <p:origin x="656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pitchFamily="-112" charset="0"/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-112" charset="0"/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66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pitchFamily="-112" charset="0"/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66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EDDECE2A-A985-45E0-B760-6FCF06F8AB9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20696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10.png>
</file>

<file path=ppt/media/image22.png>
</file>

<file path=ppt/media/image23.png>
</file>

<file path=ppt/media/image24.png>
</file>

<file path=ppt/media/image240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.png>
</file>

<file path=ppt/media/image30.png>
</file>

<file path=ppt/media/image31.png>
</file>

<file path=ppt/media/image4.JPG>
</file>

<file path=ppt/media/image4.png>
</file>

<file path=ppt/media/image5.JPG>
</file>

<file path=ppt/media/image50.png>
</file>

<file path=ppt/media/image51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pitchFamily="-112" charset="0"/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-112" charset="0"/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pitchFamily="-112" charset="0"/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858E138B-50DE-4813-AA47-97E01727D75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1782320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1" charset="0"/>
        <a:ea typeface="ＭＳ Ｐゴシック" pitchFamily="-111" charset="-128"/>
        <a:cs typeface="ＭＳ Ｐゴシック" pitchFamily="-111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1" charset="0"/>
        <a:ea typeface="ＭＳ Ｐゴシック" pitchFamily="-111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1" charset="0"/>
        <a:ea typeface="ＭＳ Ｐゴシック" pitchFamily="-111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1" charset="0"/>
        <a:ea typeface="ＭＳ Ｐゴシック" pitchFamily="-111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1" charset="0"/>
        <a:ea typeface="ＭＳ Ｐゴシック" pitchFamily="-11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12e592d9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12e592d9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8E138B-50DE-4813-AA47-97E01727D75B}" type="slidenum">
              <a:rPr lang="en-US" altLang="en-US"/>
              <a:pPr>
                <a:defRPr/>
              </a:pPr>
              <a:t>56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16010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8E138B-50DE-4813-AA47-97E01727D75B}" type="slidenum">
              <a:rPr lang="en-US" altLang="en-US"/>
              <a:pPr>
                <a:defRPr/>
              </a:pPr>
              <a:t>57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93195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8E138B-50DE-4813-AA47-97E01727D75B}" type="slidenum">
              <a:rPr lang="en-US" altLang="en-US"/>
              <a:pPr>
                <a:defRPr/>
              </a:pPr>
              <a:t>58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420791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8E138B-50DE-4813-AA47-97E01727D75B}" type="slidenum">
              <a:rPr lang="en-US" altLang="en-US"/>
              <a:pPr>
                <a:defRPr/>
              </a:pPr>
              <a:t>59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40949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12e592d9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12e592d9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12e592d93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12e592d93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12e592d93a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12e592d93a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12e592d93a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12e592d93a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12e592d93a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12e592d93a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12e592d93a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12e592d93a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8E138B-50DE-4813-AA47-97E01727D75B}" type="slidenum">
              <a:rPr lang="en-US" altLang="en-US"/>
              <a:pPr>
                <a:defRPr/>
              </a:pPr>
              <a:t>54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390151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8E138B-50DE-4813-AA47-97E01727D75B}" type="slidenum">
              <a:rPr lang="en-US" altLang="en-US"/>
              <a:pPr>
                <a:defRPr/>
              </a:pPr>
              <a:t>55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50329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Abadi" panose="020B06040201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latin typeface="Abadi" panose="020B0604020104020204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3AE05A-EDB6-4742-AEBF-20E14864334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03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EE52D7-1D50-44A8-87DA-78A9856464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5068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4953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F2FB44-F894-48CF-832B-DEA97D5D032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096037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fld id="{00000000-1234-1234-1234-123412341234}" type="slidenum">
              <a:rPr lang="en" smtClean="0"/>
              <a:pPr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61091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ptos" panose="020B00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ptos" panose="020B0004020202020204" pitchFamily="34" charset="0"/>
              </a:defRPr>
            </a:lvl1pPr>
            <a:lvl2pPr>
              <a:defRPr>
                <a:latin typeface="Aptos" panose="020B0004020202020204" pitchFamily="34" charset="0"/>
              </a:defRPr>
            </a:lvl2pPr>
            <a:lvl3pPr>
              <a:defRPr>
                <a:latin typeface="Aptos" panose="020B0004020202020204" pitchFamily="34" charset="0"/>
              </a:defRPr>
            </a:lvl3pPr>
            <a:lvl4pPr>
              <a:defRPr>
                <a:latin typeface="Aptos" panose="020B0004020202020204" pitchFamily="34" charset="0"/>
              </a:defRPr>
            </a:lvl4pPr>
            <a:lvl5pPr>
              <a:defRPr>
                <a:latin typeface="Aptos" panose="020B00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CC7B69-DA2F-4008-B208-EC7DD2AB1B7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10213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latin typeface="Aptos" panose="020B00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latin typeface="Aptos" panose="020B000402020202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A84CD3-F46D-4132-9C90-EE07A49AB46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7826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ptos" panose="020B00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3962400"/>
          </a:xfrm>
        </p:spPr>
        <p:txBody>
          <a:bodyPr/>
          <a:lstStyle>
            <a:lvl1pPr>
              <a:defRPr sz="2800">
                <a:latin typeface="Aptos" panose="020B0004020202020204" pitchFamily="34" charset="0"/>
              </a:defRPr>
            </a:lvl1pPr>
            <a:lvl2pPr>
              <a:defRPr sz="2400">
                <a:latin typeface="Aptos" panose="020B0004020202020204" pitchFamily="34" charset="0"/>
              </a:defRPr>
            </a:lvl2pPr>
            <a:lvl3pPr>
              <a:defRPr sz="2000">
                <a:latin typeface="Aptos" panose="020B0004020202020204" pitchFamily="34" charset="0"/>
              </a:defRPr>
            </a:lvl3pPr>
            <a:lvl4pPr>
              <a:defRPr sz="1800">
                <a:latin typeface="Aptos" panose="020B0004020202020204" pitchFamily="34" charset="0"/>
              </a:defRPr>
            </a:lvl4pPr>
            <a:lvl5pPr>
              <a:defRPr sz="1800">
                <a:latin typeface="Aptos" panose="020B000402020202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3962400"/>
          </a:xfrm>
        </p:spPr>
        <p:txBody>
          <a:bodyPr/>
          <a:lstStyle>
            <a:lvl1pPr>
              <a:defRPr sz="2800">
                <a:latin typeface="Aptos" panose="020B0004020202020204" pitchFamily="34" charset="0"/>
              </a:defRPr>
            </a:lvl1pPr>
            <a:lvl2pPr>
              <a:defRPr sz="2400">
                <a:latin typeface="Aptos" panose="020B0004020202020204" pitchFamily="34" charset="0"/>
              </a:defRPr>
            </a:lvl2pPr>
            <a:lvl3pPr>
              <a:defRPr sz="2000">
                <a:latin typeface="Aptos" panose="020B0004020202020204" pitchFamily="34" charset="0"/>
              </a:defRPr>
            </a:lvl3pPr>
            <a:lvl4pPr>
              <a:defRPr sz="1800">
                <a:latin typeface="Aptos" panose="020B0004020202020204" pitchFamily="34" charset="0"/>
              </a:defRPr>
            </a:lvl4pPr>
            <a:lvl5pPr>
              <a:defRPr sz="1800">
                <a:latin typeface="Aptos" panose="020B000402020202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0A1CCA-43E3-46B1-A135-56914E45AE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31353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1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C4B2FC-13E7-488D-88AE-BD3F8873AE3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99394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DDC1ED-3F2A-46D4-9D74-4213E36AE38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99001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DF98A1-81C6-428D-8BB9-D9A50A9AFBE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5187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D10411-0458-403B-93A2-90C30C20739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9941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D03164-A437-46A8-B4BE-182EAAC0309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8937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396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bg1"/>
                </a:solidFill>
                <a:latin typeface="Georgia" pitchFamily="-112" charset="0"/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38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>
              <a:defRPr/>
            </a:pPr>
            <a:fld id="{DE56620C-BF24-41A7-B319-892BD083078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ptos" panose="020B0004020202020204" pitchFamily="34" charset="0"/>
          <a:ea typeface="ＭＳ Ｐゴシック" pitchFamily="-111" charset="-128"/>
          <a:cs typeface="Aptos" panose="020B000402020202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itchFamily="-111" charset="0"/>
          <a:ea typeface="ＭＳ Ｐゴシック" pitchFamily="-111" charset="-128"/>
          <a:cs typeface="ＭＳ Ｐゴシック" pitchFamily="-111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itchFamily="-111" charset="0"/>
          <a:ea typeface="ＭＳ Ｐゴシック" pitchFamily="-111" charset="-128"/>
          <a:cs typeface="ＭＳ Ｐゴシック" pitchFamily="-111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itchFamily="-111" charset="0"/>
          <a:ea typeface="ＭＳ Ｐゴシック" pitchFamily="-111" charset="-128"/>
          <a:cs typeface="ＭＳ Ｐゴシック" pitchFamily="-111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itchFamily="-111" charset="0"/>
          <a:ea typeface="ＭＳ Ｐゴシック" pitchFamily="-111" charset="-128"/>
          <a:cs typeface="ＭＳ Ｐゴシック" pitchFamily="-111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itchFamily="-111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itchFamily="-111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itchFamily="-111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itchFamily="-111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SzPct val="80000"/>
        <a:buChar char="•"/>
        <a:defRPr sz="2600">
          <a:solidFill>
            <a:schemeClr val="bg1"/>
          </a:solidFill>
          <a:latin typeface="Aptos" panose="020B0004020202020204" pitchFamily="34" charset="0"/>
          <a:ea typeface="ＭＳ Ｐゴシック" pitchFamily="-111" charset="-128"/>
          <a:cs typeface="Aptos" panose="020B000402020202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Font typeface="Times" panose="02020603050405020304" pitchFamily="18" charset="0"/>
        <a:buChar char="–"/>
        <a:defRPr sz="2400">
          <a:solidFill>
            <a:schemeClr val="bg1"/>
          </a:solidFill>
          <a:latin typeface="Aptos" panose="020B0004020202020204" pitchFamily="34" charset="0"/>
          <a:ea typeface="ＭＳ Ｐゴシック" pitchFamily="-111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SzPct val="80000"/>
        <a:buChar char="•"/>
        <a:defRPr sz="2000" i="1">
          <a:solidFill>
            <a:schemeClr val="bg1"/>
          </a:solidFill>
          <a:latin typeface="Aptos" panose="020B0004020202020204" pitchFamily="34" charset="0"/>
          <a:ea typeface="ＭＳ Ｐゴシック" pitchFamily="-111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Char char="–"/>
        <a:defRPr sz="2000" i="1">
          <a:solidFill>
            <a:schemeClr val="bg1"/>
          </a:solidFill>
          <a:latin typeface="Aptos" panose="020B0004020202020204" pitchFamily="34" charset="0"/>
          <a:ea typeface="ＭＳ Ｐゴシック" pitchFamily="-111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Char char="»"/>
        <a:defRPr sz="2000" i="1">
          <a:solidFill>
            <a:schemeClr val="bg1"/>
          </a:solidFill>
          <a:latin typeface="Aptos" panose="020B0004020202020204" pitchFamily="34" charset="0"/>
          <a:ea typeface="ＭＳ Ｐゴシック" pitchFamily="-111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1"/>
        </a:buClr>
        <a:buChar char="»"/>
        <a:defRPr sz="2000" i="1">
          <a:solidFill>
            <a:schemeClr val="bg1"/>
          </a:solidFill>
          <a:latin typeface="+mn-lt"/>
          <a:ea typeface="ＭＳ Ｐゴシック" pitchFamily="-111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1"/>
        </a:buClr>
        <a:buChar char="»"/>
        <a:defRPr sz="2000" i="1">
          <a:solidFill>
            <a:schemeClr val="bg1"/>
          </a:solidFill>
          <a:latin typeface="+mn-lt"/>
          <a:ea typeface="ＭＳ Ｐゴシック" pitchFamily="-111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1"/>
        </a:buClr>
        <a:buChar char="»"/>
        <a:defRPr sz="2000" i="1">
          <a:solidFill>
            <a:schemeClr val="bg1"/>
          </a:solidFill>
          <a:latin typeface="+mn-lt"/>
          <a:ea typeface="ＭＳ Ｐゴシック" pitchFamily="-111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1"/>
        </a:buClr>
        <a:buChar char="»"/>
        <a:defRPr sz="2000" i="1">
          <a:solidFill>
            <a:schemeClr val="bg1"/>
          </a:solidFill>
          <a:latin typeface="+mn-lt"/>
          <a:ea typeface="ＭＳ Ｐゴシック" pitchFamily="-111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D88190-6A91-8DA2-CAF8-5F0F46F70F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Instrumental Variables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1B1CAB4-1415-65E0-210F-7E29AA1B45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November 5/7, 2024</a:t>
            </a:r>
          </a:p>
        </p:txBody>
      </p:sp>
    </p:spTree>
    <p:extLst>
      <p:ext uri="{BB962C8B-B14F-4D97-AF65-F5344CB8AC3E}">
        <p14:creationId xmlns:p14="http://schemas.microsoft.com/office/powerpoint/2010/main" val="39026445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Potential Outcomes Approach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Given the observed data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we cannot tell the difference between</a:t>
                </a:r>
              </a:p>
              <a:p>
                <a:pPr lvl="1"/>
                <a:r>
                  <a:rPr lang="en-US" sz="2200" dirty="0"/>
                  <a:t>A complier and an always-taker</a:t>
                </a:r>
              </a:p>
              <a:p>
                <a:pPr lvl="1"/>
                <a:r>
                  <a:rPr lang="en-US" sz="2200" dirty="0"/>
                  <a:t>A complier and a never-taker</a:t>
                </a:r>
              </a:p>
              <a:p>
                <a:r>
                  <a:rPr lang="en-US" dirty="0"/>
                  <a:t>What we require is some additional assumptions that will allow us to identify the complier from the always-taker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41" t="-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48312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Endogenous Regressor Approach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When random assignment does not exist and we must use observational data</a:t>
                </a:r>
              </a:p>
              <a:p>
                <a:pPr lvl="1"/>
                <a:r>
                  <a:rPr lang="en-US" sz="2200" dirty="0"/>
                  <a:t>Treatment assignment may not be independent of outcome</a:t>
                </a:r>
              </a:p>
              <a:p>
                <a:pPr lvl="1"/>
                <a:r>
                  <a:rPr lang="en-US" sz="2200" dirty="0"/>
                  <a:t>Ignorability/Unconfoundedness assumption no longer holds</a:t>
                </a:r>
              </a:p>
              <a:p>
                <a:r>
                  <a:rPr lang="en-US" dirty="0"/>
                  <a:t>In the regression context: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𝛽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sz="2200" dirty="0"/>
                  <a:t>We can no longer assume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𝐶𝑜𝑣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2200" dirty="0"/>
              </a:p>
              <a:p>
                <a:pPr lvl="1"/>
                <a:r>
                  <a:rPr lang="en-US" sz="2200" dirty="0"/>
                  <a:t>This violates a principal assumption of OLS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784" t="-1538" r="-2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570959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1: Treatment Assignment is Non-Random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This is endogeneity due to targeting or program placement</a:t>
                </a:r>
              </a:p>
              <a:p>
                <a:r>
                  <a:rPr lang="en-US" dirty="0"/>
                  <a:t>If targeting or program placement is based on observables the solution is easy</a:t>
                </a:r>
              </a:p>
              <a:p>
                <a:pPr lvl="1"/>
                <a:r>
                  <a:rPr lang="en-US" sz="2200" dirty="0"/>
                  <a:t>We can just include the relevant covariates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𝛼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𝛽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200" dirty="0"/>
              </a:p>
              <a:p>
                <a:pPr lvl="1"/>
                <a:r>
                  <a:rPr lang="en-US" sz="2200" dirty="0"/>
                  <a:t>By including the relevant covariates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 we can ensure that treatment, conditional on those observables, is no longer correlated with the error term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784" t="-1538" r="-17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245078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2: Treatment Assignment is Non-Random and Affected by Unobservables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This is endogeneity due to unobserved heterogeneity</a:t>
                </a:r>
              </a:p>
              <a:p>
                <a:r>
                  <a:rPr lang="en-US" dirty="0"/>
                  <a:t>Including covariates no longer solves the problem</a:t>
                </a:r>
              </a:p>
              <a:p>
                <a:pPr lvl="1"/>
                <a:r>
                  <a:rPr lang="en-US" sz="2200" dirty="0"/>
                  <a:t>Since treatment is dependent on something we cannot observe, that missing or omitted variable ends up in the error term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𝐶𝑜𝑣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≠0</m:t>
                    </m:r>
                  </m:oMath>
                </a14:m>
                <a:endParaRPr lang="en-US" sz="2200" dirty="0"/>
              </a:p>
              <a:p>
                <a:pPr lvl="1"/>
                <a:r>
                  <a:rPr lang="en-US" sz="2200" dirty="0"/>
                  <a:t>In this situation we require a variable that can </a:t>
                </a:r>
                <a:r>
                  <a:rPr lang="en-US" sz="2200" i="1" dirty="0"/>
                  <a:t>instrument for the endogenous treatment </a:t>
                </a:r>
                <a:r>
                  <a:rPr lang="en-US" sz="2200" dirty="0"/>
                  <a:t>and break correlation between the treatment and the error term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784" t="-1538" r="-1176" b="-1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09926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and 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both the Potential Outcome Approach and in the Endogenous Regressor Approach we require a set of assumptions and relevant data that will allow us to identify the causal effect.</a:t>
            </a:r>
          </a:p>
          <a:p>
            <a:pPr lvl="1"/>
            <a:r>
              <a:rPr lang="en-US" sz="2200" dirty="0"/>
              <a:t>These assumptions are called </a:t>
            </a:r>
            <a:r>
              <a:rPr lang="en-US" sz="2200" i="1" dirty="0">
                <a:solidFill>
                  <a:srgbClr val="FFC000"/>
                </a:solidFill>
              </a:rPr>
              <a:t>Identification Assumptions</a:t>
            </a:r>
            <a:r>
              <a:rPr lang="en-US" sz="2200" dirty="0"/>
              <a:t> and the relevant data are called </a:t>
            </a:r>
            <a:r>
              <a:rPr lang="en-US" sz="2200" i="1" dirty="0">
                <a:solidFill>
                  <a:srgbClr val="FFC000"/>
                </a:solidFill>
              </a:rPr>
              <a:t>Instrumental Variables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7729150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4000" dirty="0"/>
              <a:t>What is an IV and How Does it Work?</a:t>
            </a:r>
          </a:p>
        </p:txBody>
      </p:sp>
    </p:spTree>
    <p:extLst>
      <p:ext uri="{BB962C8B-B14F-4D97-AF65-F5344CB8AC3E}">
        <p14:creationId xmlns:p14="http://schemas.microsoft.com/office/powerpoint/2010/main" val="38767111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Identification Assumptions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SUTVA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Exogeneity of the instrument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Non-zero average effect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en-US" dirty="0"/>
                  <a:t> on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Monotonic effect of </a:t>
                </a:r>
                <a:r>
                  <a:rPr lang="en-US" i="1" dirty="0"/>
                  <a:t>Z </a:t>
                </a:r>
                <a:r>
                  <a:rPr lang="en-US" dirty="0"/>
                  <a:t>on </a:t>
                </a:r>
                <a:r>
                  <a:rPr lang="en-US" i="1" dirty="0"/>
                  <a:t>T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784" t="-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32565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SUTVA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does not affect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does not affect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/>
                  <a:t> for all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dirty="0"/>
                  <a:t> (non-interference)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lvl="1"/>
                <a:r>
                  <a:rPr lang="en-US" sz="2200" dirty="0"/>
                  <a:t>The value of my instrument or the status of my treatment does not affect your treatment or your outcome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538" b="-14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2514600"/>
            <a:ext cx="3298299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4271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Exogeneity of the Instrument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All potential outcomes are independent of the instrument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)⊥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This assumption is really made up of two assumptions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784" t="-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23829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Exogeneity of the Instrument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2A. Ignorability/Unconfoundedness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sz="2200" dirty="0"/>
                  <a:t>Instrument is not correlated with any </a:t>
                </a:r>
                <a:r>
                  <a:rPr lang="en-US" sz="2200" dirty="0" err="1"/>
                  <a:t>unobservables</a:t>
                </a:r>
                <a:r>
                  <a:rPr lang="en-US" sz="2200" dirty="0"/>
                  <a:t> that affect the outcome so that its effect on the outcome and treatment received can be consistently estimated</a:t>
                </a:r>
              </a:p>
              <a:p>
                <a:r>
                  <a:rPr lang="en-US" dirty="0"/>
                  <a:t>2B. Exclusion Restriction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pPr lvl="1"/>
                <a:r>
                  <a:rPr lang="en-US" sz="2200" dirty="0"/>
                  <a:t>There is no direct effect of the instrument on the outcome. Any effect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 must be through the treatment</a:t>
                </a:r>
                <a14:m>
                  <m:oMath xmlns:m="http://schemas.openxmlformats.org/officeDocument/2006/math">
                    <m:r>
                      <a:rPr lang="en-US" sz="2200" b="0" i="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2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𝐶𝑜𝑣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𝑍</m:t>
                                </m:r>
                              </m:e>
                              <m: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22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84" t="-1538" r="-1490" b="-152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3581400"/>
            <a:ext cx="2510790" cy="90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001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for the Session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When is the treatment exogenous?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When is the treatment endogenous?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is an IV and how does it work?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Operationalizing IVs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Source of IVs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40046028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3. Non-Zero Average Effect of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en-US" dirty="0"/>
                  <a:t> on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b="-152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Instrument must be correlated with treatment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𝐶𝑜𝑣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≠0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784" t="-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905037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Monotonicity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Increasing the level of the instrument does not decrease the level of the treatment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≥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∀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𝑖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This amounts to their being no defiers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784" t="-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180181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Instrumental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variable that is a valid instrument for the endogenous treatment is any variable that satisfies the above identifying assumptions</a:t>
            </a:r>
          </a:p>
          <a:p>
            <a:r>
              <a:rPr lang="en-US" dirty="0"/>
              <a:t>By using an IV, we are able to isolate the part of the treatment variable that is independent of other unobserved characteristics affecting the outcome</a:t>
            </a:r>
          </a:p>
        </p:txBody>
      </p:sp>
    </p:spTree>
    <p:extLst>
      <p:ext uri="{BB962C8B-B14F-4D97-AF65-F5344CB8AC3E}">
        <p14:creationId xmlns:p14="http://schemas.microsoft.com/office/powerpoint/2010/main" val="21938829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464F0-F9F6-BCF8-35C5-0E5EFF2DE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Imagine this is what we want to run: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188AE8-3830-3A0B-13DE-5E14542CC7F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𝛼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𝛽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but T is endogenous, so we use an instrument Z.</a:t>
                </a:r>
              </a:p>
              <a:p>
                <a:pPr marL="0" indent="0">
                  <a:buNone/>
                </a:pPr>
                <a:r>
                  <a:rPr lang="en-US" dirty="0"/>
                  <a:t>We first run: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𝜙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800" dirty="0"/>
              </a:p>
              <a:p>
                <a:pPr marL="0" indent="0">
                  <a:buNone/>
                </a:pPr>
                <a:r>
                  <a:rPr lang="en-US" dirty="0"/>
                  <a:t>to get the effect of Z on T. This is equivalent to stripping out all of the variation in T that is not explained by Z, and throwing it away (in the residual of the first stage).</a:t>
                </a:r>
              </a:p>
              <a:p>
                <a:pPr marL="0" indent="0">
                  <a:buNone/>
                </a:pPr>
                <a:r>
                  <a:rPr lang="en-US" dirty="0"/>
                  <a:t>Essentially, we’re left with: </a:t>
                </a:r>
                <a:r>
                  <a:rPr lang="en-US" dirty="0" err="1"/>
                  <a:t>Cov</a:t>
                </a:r>
                <a:r>
                  <a:rPr lang="en-US" dirty="0"/>
                  <a:t>(Z, T)/V(T) in the first stage.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188AE8-3830-3A0B-13DE-5E14542CC7F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12" b="-58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18368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50318-5285-BB8D-39C9-7C254DA0A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 want to relate this to the effect of Z on Y…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CDDA64-D051-5493-BA8E-23CCFFB5175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𝛼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400" i="1" smtClean="0">
                            <a:latin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    (Note that this gives you the ITT)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Then the IV estimate of treatment on outcome is: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𝑖𝑣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/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 (called the LATE, or local average treatment effect)</a:t>
                </a:r>
              </a:p>
              <a:p>
                <a:pPr marL="0" indent="0">
                  <a:buNone/>
                </a:pPr>
                <a:r>
                  <a:rPr lang="en-US" dirty="0"/>
                  <a:t>	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𝜕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𝜕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</a:p>
              <a:p>
                <a:pPr marL="0" indent="0">
                  <a:buNone/>
                </a:pPr>
                <a:r>
                  <a:rPr lang="en-US" dirty="0"/>
                  <a:t>Note that the LATE is just a scaled version of the ITT, where it is scaled by the correlation of T and Z.</a:t>
                </a:r>
              </a:p>
              <a:p>
                <a:pPr marL="0" indent="0">
                  <a:buNone/>
                </a:pPr>
                <a:r>
                  <a:rPr lang="en-US" dirty="0"/>
                  <a:t>The LATE explains the effect of treatment only for those who are induced to change into treatment by Z.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CDDA64-D051-5493-BA8E-23CCFFB5175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12" t="-1538" r="-706" b="-16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724304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drawback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Using an IV, we are gaining unbiasedness but losing some efficiency</a:t>
                </a:r>
              </a:p>
              <a:p>
                <a:r>
                  <a:rPr lang="en-US" dirty="0"/>
                  <a:t>In a simple 2-variable case: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𝑖𝑣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US" dirty="0"/>
                            <m:t> 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𝑛𝑉𝑎𝑟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𝑐𝑜𝑟𝑟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𝑜𝑙𝑠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US" dirty="0"/>
                            <m:t> 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𝑛𝑉𝑎𝑟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                      </m:t>
                      </m:r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endParaRPr lang="en-US" dirty="0">
                  <a:solidFill>
                    <a:srgbClr val="FD8603"/>
                  </a:solidFill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FD8603"/>
                    </a:solidFill>
                  </a:rPr>
                  <a:t>Why not have a Z that is perfectly correlated with T?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12" t="-1538" b="-58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4832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But we don’t want the correlation between X and Z to be too small</a:t>
                </a:r>
              </a:p>
              <a:p>
                <a:r>
                  <a:rPr lang="en-US" dirty="0"/>
                  <a:t>Note that our IV estimate is equal to the ‘true’ beta plus potential bias:</a:t>
                </a:r>
              </a:p>
              <a:p>
                <a:pPr marL="0" indent="0">
                  <a:buNone/>
                </a:pPr>
                <a:r>
                  <a:rPr lang="en-US" dirty="0"/>
                  <a:t>	          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𝑖𝑣</m:t>
                            </m:r>
                          </m:sub>
                        </m:sSub>
                      </m:e>
                    </m:acc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i="1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sz="280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𝐶𝑜𝑣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𝑍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num>
                      <m:den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𝐶𝑜𝑣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𝑍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den>
                    </m:f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41" t="-1538" r="-8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835960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4000" dirty="0"/>
              <a:t>Operationalizing IVs</a:t>
            </a:r>
          </a:p>
        </p:txBody>
      </p:sp>
    </p:spTree>
    <p:extLst>
      <p:ext uri="{BB962C8B-B14F-4D97-AF65-F5344CB8AC3E}">
        <p14:creationId xmlns:p14="http://schemas.microsoft.com/office/powerpoint/2010/main" val="30974824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Two-stage least squares (2SLS)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First, regress treatment on instrument and other exogenous variables</a:t>
                </a:r>
                <a:endParaRPr lang="en-US" sz="2400" dirty="0"/>
              </a:p>
              <a:p>
                <a:endParaRPr lang="en-US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𝛾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𝜙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r>
                  <a:rPr lang="en-US" dirty="0"/>
                  <a:t>Second, calculate the predicted treatment from this regression</a:t>
                </a:r>
                <a:endParaRPr lang="en-US" sz="2400" dirty="0"/>
              </a:p>
              <a:p>
                <a:endParaRPr lang="en-US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acc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</m:acc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𝜙</m:t>
                          </m:r>
                        </m:e>
                      </m:acc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784" t="-1538" r="-3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290980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Two-stage least squares (2SLS)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Third, replace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with its predicted value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</m:oMath>
                </a14:m>
                <a:r>
                  <a:rPr lang="en-US" dirty="0"/>
                  <a:t> in to create the reduced form regression equation</a:t>
                </a:r>
              </a:p>
              <a:p>
                <a:endParaRPr lang="en-US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𝛼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</m:acc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𝜙</m:t>
                          </m:r>
                        </m:e>
                      </m:acc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)+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r>
                  <a:rPr lang="en-US" dirty="0"/>
                  <a:t>In practice we estimate this in a single step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𝛼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𝛽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acc>
                      <m:r>
                        <a:rPr lang="en-US" sz="2400" i="1">
                          <a:latin typeface="Cambria Math" panose="02040503050406030204" pitchFamily="18" charset="0"/>
                        </a:rPr>
                        <m:t>+[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acc>
                      <m:r>
                        <a:rPr lang="en-US" sz="2400" i="1">
                          <a:latin typeface="Cambria Math" panose="02040503050406030204" pitchFamily="18" charset="0"/>
                        </a:rPr>
                        <m:t>)]</m:t>
                      </m:r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lvl="1"/>
                <a:r>
                  <a:rPr lang="en-US" sz="2200" dirty="0"/>
                  <a:t>Note that the standard errors will be wrong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784" t="-1231" b="-112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78053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SzPct val="100000"/>
            </a:pPr>
            <a:r>
              <a:rPr lang="en-US" sz="4000" dirty="0"/>
              <a:t>When is the Treatment Exogenous?</a:t>
            </a:r>
          </a:p>
        </p:txBody>
      </p:sp>
    </p:spTree>
    <p:extLst>
      <p:ext uri="{BB962C8B-B14F-4D97-AF65-F5344CB8AC3E}">
        <p14:creationId xmlns:p14="http://schemas.microsoft.com/office/powerpoint/2010/main" val="30602849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of IV and 2SLS Lingo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Endogenous variables</a:t>
            </a:r>
          </a:p>
          <a:p>
            <a:pPr lvl="1"/>
            <a:r>
              <a:rPr lang="en-US" sz="2200" dirty="0"/>
              <a:t>Independent variables to be instrumented – is correlated with the error term</a:t>
            </a:r>
          </a:p>
          <a:p>
            <a:r>
              <a:rPr lang="en-US" dirty="0"/>
              <a:t>Treat an independent variable as endogenous</a:t>
            </a:r>
          </a:p>
          <a:p>
            <a:pPr lvl="1"/>
            <a:r>
              <a:rPr lang="en-US" sz="2200" dirty="0"/>
              <a:t>To instrument a variable, meaning to replace it with its fitted values in the second stage of the 2SLS procedure</a:t>
            </a:r>
          </a:p>
          <a:p>
            <a:r>
              <a:rPr lang="en-US" dirty="0"/>
              <a:t>Exogenous variables</a:t>
            </a:r>
          </a:p>
          <a:p>
            <a:pPr lvl="1"/>
            <a:r>
              <a:rPr lang="en-US" sz="2200" dirty="0"/>
              <a:t>Independent variables (and IVs) that are uncorrelated (orthogonal) with the error term</a:t>
            </a:r>
          </a:p>
          <a:p>
            <a:r>
              <a:rPr lang="en-US" dirty="0"/>
              <a:t>Use IV commands to ensure SE are correct</a:t>
            </a:r>
          </a:p>
        </p:txBody>
      </p:sp>
    </p:spTree>
    <p:extLst>
      <p:ext uri="{BB962C8B-B14F-4D97-AF65-F5344CB8AC3E}">
        <p14:creationId xmlns:p14="http://schemas.microsoft.com/office/powerpoint/2010/main" val="36007945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Calculating the 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If we had perfect randomization then we could run the following regression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𝛽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Then the Average Treatment Effect is just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𝐴𝑇𝐸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784" t="-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949286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Calculating the LATE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But our IV estimate of the treatment effect is:</a:t>
                </a:r>
              </a:p>
              <a:p>
                <a:endParaRPr lang="en-US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𝐼𝑉</m:t>
                              </m:r>
                            </m:sub>
                          </m:sSub>
                        </m:e>
                      </m:acc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𝐶𝑜𝑣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𝐶𝑜𝑣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r>
                  <a:rPr lang="en-US" dirty="0"/>
                  <a:t>This is only a local effect or LATE because it’s the effect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for the subpopulation of compliers, and not the whole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84" t="-1538" r="-1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371756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4000" dirty="0"/>
              <a:t>Specification tests</a:t>
            </a:r>
          </a:p>
        </p:txBody>
      </p:sp>
    </p:spTree>
    <p:extLst>
      <p:ext uri="{BB962C8B-B14F-4D97-AF65-F5344CB8AC3E}">
        <p14:creationId xmlns:p14="http://schemas.microsoft.com/office/powerpoint/2010/main" val="13290828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Durbin-Wu-</a:t>
            </a:r>
            <a:r>
              <a:rPr lang="en-US" dirty="0" err="1"/>
              <a:t>Hausman</a:t>
            </a:r>
            <a:r>
              <a:rPr lang="en-US" dirty="0"/>
              <a:t> Test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One should test for endogeneity of the treatment</a:t>
                </a:r>
              </a:p>
              <a:p>
                <a:pPr lvl="1"/>
                <a:r>
                  <a:rPr lang="en-US" sz="2200" dirty="0"/>
                  <a:t>First, regress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dirty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200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dirty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sz="2200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 and other exogenous covariates,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dirty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, and obtain the residuals,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</m:oMath>
                </a14:m>
                <a:endParaRPr lang="en-US" sz="2200" dirty="0"/>
              </a:p>
              <a:p>
                <a:pPr lvl="2"/>
                <a:r>
                  <a:rPr lang="en-US" sz="1800" dirty="0"/>
                  <a:t>These residuals reflect all unobserved heterogeneity affecting treatment not captured by the instruments</a:t>
                </a:r>
              </a:p>
              <a:p>
                <a:pPr lvl="1"/>
                <a:r>
                  <a:rPr lang="en-US" sz="2200" dirty="0"/>
                  <a:t>Second, regress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dirty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200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dirty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dirty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sz="2200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, and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</m:oMath>
                </a14:m>
                <a:endParaRPr lang="en-US" sz="2200" dirty="0"/>
              </a:p>
              <a:p>
                <a:pPr lvl="2"/>
                <a:r>
                  <a:rPr lang="en-US" sz="1800" dirty="0"/>
                  <a:t>If the coefficient on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sz="180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</m:oMath>
                </a14:m>
                <a:r>
                  <a:rPr lang="en-US" sz="1800" dirty="0"/>
                  <a:t> is significant, unobserved characteristics jointly affecting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dirty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1800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dirty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1800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 are significant then the null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dirty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1800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 is exogenous is rejected.</a:t>
                </a:r>
              </a:p>
              <a:p>
                <a:r>
                  <a:rPr lang="en-US" dirty="0"/>
                  <a:t>Note that this test assumes that the IV is valid and is not a test for the validity of the IV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784" t="-1538" r="-1176" b="-4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947079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Wu-</a:t>
            </a:r>
            <a:r>
              <a:rPr lang="en-US" dirty="0" err="1"/>
              <a:t>Hausman</a:t>
            </a:r>
            <a:r>
              <a:rPr lang="en-US" dirty="0"/>
              <a:t> Statistic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001000" cy="39624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A.k.a. </a:t>
                </a:r>
                <a:r>
                  <a:rPr lang="en-US" dirty="0" err="1"/>
                  <a:t>Hausman</a:t>
                </a:r>
                <a:r>
                  <a:rPr lang="en-US" dirty="0"/>
                  <a:t> specification test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𝑜𝑙𝑠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𝑖𝑣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′</m:t>
                      </m:r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𝑉𝑎𝑟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𝑖𝑣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𝑉𝑎𝑟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𝑜𝑙𝑠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𝑜𝑙𝑠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𝑖𝑣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Assumes IV is unbiased</a:t>
                </a:r>
              </a:p>
              <a:p>
                <a:r>
                  <a:rPr lang="en-US" dirty="0"/>
                  <a:t>Compares degree of bias to efficiency loss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001000" cy="3962400"/>
              </a:xfrm>
              <a:blipFill rotWithShape="0">
                <a:blip r:embed="rId2"/>
                <a:stretch>
                  <a:fillRect l="-1371" t="-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773479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Weak Instruments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“Cure can be worse than the disease”</a:t>
                </a:r>
              </a:p>
              <a:p>
                <a:r>
                  <a:rPr lang="en-US" dirty="0"/>
                  <a:t>We don’t want the correlation 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to be too small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𝑖𝑣</m:t>
                              </m:r>
                            </m:sub>
                          </m:sSub>
                        </m:e>
                      </m:acc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𝐶𝑜𝑣</m:t>
                          </m:r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𝐶𝑜𝑣</m:t>
                          </m:r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Test predictive power in the first stage</a:t>
                </a:r>
              </a:p>
              <a:p>
                <a:pPr marL="0" indent="0">
                  <a:buNone/>
                </a:pPr>
                <a:r>
                  <a:rPr lang="en-US" dirty="0"/>
                  <a:t>F-stat of instrument(s) </a:t>
                </a:r>
              </a:p>
              <a:p>
                <a:pPr marL="0" indent="0">
                  <a:buNone/>
                </a:pPr>
                <a:r>
                  <a:rPr lang="en-US" dirty="0"/>
                  <a:t>For critical values, see (Stock and </a:t>
                </a:r>
                <a:r>
                  <a:rPr lang="en-US" dirty="0" err="1"/>
                  <a:t>Yogo</a:t>
                </a:r>
                <a:r>
                  <a:rPr lang="en-US" dirty="0"/>
                  <a:t> 2005)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12" t="-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11520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Sargan</a:t>
            </a:r>
            <a:r>
              <a:rPr lang="en-US" dirty="0"/>
              <a:t>-Hansen Test for Overidentification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No test exists to determine if the IV satisfies the exclusion restriction</a:t>
                </a:r>
              </a:p>
              <a:p>
                <a:pPr lvl="1"/>
                <a:r>
                  <a:rPr lang="en-US" sz="2200" dirty="0"/>
                  <a:t>Justification can only be made through direct evidence of how the program and participation evolved</a:t>
                </a:r>
              </a:p>
              <a:p>
                <a:r>
                  <a:rPr lang="en-US" dirty="0"/>
                  <a:t>One can test for overidentifying restrictions</a:t>
                </a:r>
              </a:p>
              <a:p>
                <a:pPr lvl="1"/>
                <a:r>
                  <a:rPr lang="en-US" sz="2200" dirty="0"/>
                  <a:t>First, estimate the structural equation by 2SLS and obtain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dirty="0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𝜖</m:t>
                            </m:r>
                          </m:e>
                        </m:acc>
                      </m:e>
                      <m:sub>
                        <m:r>
                          <a:rPr lang="en-US" sz="2200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200" dirty="0"/>
              </a:p>
              <a:p>
                <a:pPr lvl="1"/>
                <a:r>
                  <a:rPr lang="en-US" sz="2200" dirty="0"/>
                  <a:t>Second, regress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𝜖</m:t>
                            </m:r>
                          </m:e>
                        </m:acc>
                      </m:e>
                      <m:sub>
                        <m:r>
                          <a:rPr lang="en-US" sz="2200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dirty="0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sz="2200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 and obtain 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200" dirty="0"/>
              </a:p>
              <a:p>
                <a:pPr lvl="1"/>
                <a:r>
                  <a:rPr lang="en-US" sz="2200" dirty="0"/>
                  <a:t>With a null of no correlation 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dirty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𝜖</m:t>
                            </m:r>
                          </m:e>
                        </m:acc>
                      </m:e>
                      <m:sub>
                        <m:r>
                          <a:rPr lang="en-US" sz="2200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, test if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𝑛𝑅</m:t>
                        </m:r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200" dirty="0"/>
                  <a:t> is greater than the critical value. If so then at least one of the instruments is not exogenous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784" t="-1538" r="-314" b="-13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17217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1">
              <a:buSzPct val="80000"/>
            </a:pPr>
            <a:r>
              <a:rPr lang="en-US" sz="4000" dirty="0"/>
              <a:t>Source of IVs</a:t>
            </a:r>
          </a:p>
        </p:txBody>
      </p:sp>
    </p:spTree>
    <p:extLst>
      <p:ext uri="{BB962C8B-B14F-4D97-AF65-F5344CB8AC3E}">
        <p14:creationId xmlns:p14="http://schemas.microsoft.com/office/powerpoint/2010/main" val="16354903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Qualifies as a Good IV?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So, where can you find a good instrument?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“Good instruments come from a combination of institutional knowledge and ideas about the process determining the variable of interest”</a:t>
            </a:r>
          </a:p>
          <a:p>
            <a:pPr marL="0" indent="0" algn="r">
              <a:buNone/>
            </a:pPr>
            <a:r>
              <a:rPr lang="en-US" dirty="0"/>
              <a:t>-Angrist and </a:t>
            </a:r>
            <a:r>
              <a:rPr lang="en-US" dirty="0" err="1"/>
              <a:t>Pischke</a:t>
            </a:r>
            <a:endParaRPr lang="en-US" dirty="0"/>
          </a:p>
          <a:p>
            <a:pPr marL="0" indent="0" algn="r">
              <a:buNone/>
            </a:pPr>
            <a:r>
              <a:rPr lang="en-US" i="1" dirty="0"/>
              <a:t>Mostly Harmless Economics</a:t>
            </a:r>
          </a:p>
        </p:txBody>
      </p:sp>
    </p:spTree>
    <p:extLst>
      <p:ext uri="{BB962C8B-B14F-4D97-AF65-F5344CB8AC3E}">
        <p14:creationId xmlns:p14="http://schemas.microsoft.com/office/powerpoint/2010/main" val="1387238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Exogenous Treatment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Exogeneity of a treatment relies on two assumptions:</a:t>
                </a:r>
              </a:p>
              <a:p>
                <a:pPr lvl="1"/>
                <a:r>
                  <a:rPr lang="en-US" sz="2200" dirty="0"/>
                  <a:t>SUTVA</a:t>
                </a:r>
              </a:p>
              <a:p>
                <a:pPr lvl="1"/>
                <a:r>
                  <a:rPr lang="en-US" sz="2200" dirty="0"/>
                  <a:t>Ignorability/Unconfoundedness: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b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p>
                        </m:sSubSup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⊥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endParaRPr lang="en-US" sz="2200" dirty="0"/>
              </a:p>
              <a:p>
                <a:r>
                  <a:rPr lang="en-US" dirty="0"/>
                  <a:t>Random assignment of treatment insures that treatment is independent of outcome. Thus, treatment and control groups are the same and any selection bias is erased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784" t="-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104741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Qualifies as a Good IV?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924800" cy="3962400"/>
          </a:xfrm>
        </p:spPr>
        <p:txBody>
          <a:bodyPr/>
          <a:lstStyle/>
          <a:p>
            <a:r>
              <a:rPr lang="en-US" dirty="0"/>
              <a:t>An IV can be external or randomly assigned but that does not mean the IV is exogenous</a:t>
            </a:r>
          </a:p>
          <a:p>
            <a:r>
              <a:rPr lang="en-US" dirty="0"/>
              <a:t>External</a:t>
            </a:r>
          </a:p>
          <a:p>
            <a:pPr lvl="1"/>
            <a:r>
              <a:rPr lang="en-US" sz="2200" dirty="0"/>
              <a:t>A variable whose value is set outside of the causal system</a:t>
            </a:r>
          </a:p>
          <a:p>
            <a:pPr lvl="1"/>
            <a:r>
              <a:rPr lang="en-US" sz="2200" dirty="0"/>
              <a:t>It is “as good as” randomly determined</a:t>
            </a:r>
          </a:p>
          <a:p>
            <a:r>
              <a:rPr lang="en-US" dirty="0"/>
              <a:t>Exogenous</a:t>
            </a:r>
          </a:p>
          <a:p>
            <a:pPr lvl="1"/>
            <a:r>
              <a:rPr lang="en-US" sz="2200" dirty="0"/>
              <a:t>A variable that is uncorrelated with (orthogonal to) the error term</a:t>
            </a:r>
          </a:p>
          <a:p>
            <a:pPr lvl="1"/>
            <a:r>
              <a:rPr lang="en-US" sz="2200" dirty="0"/>
              <a:t>Satisfies </a:t>
            </a:r>
            <a:r>
              <a:rPr lang="en-US" sz="2200" i="1" dirty="0"/>
              <a:t>both</a:t>
            </a:r>
            <a:r>
              <a:rPr lang="en-US" sz="2200" dirty="0"/>
              <a:t> 2A (</a:t>
            </a:r>
            <a:r>
              <a:rPr lang="en-US" sz="2200" dirty="0" err="1"/>
              <a:t>unconfoundeness</a:t>
            </a:r>
            <a:r>
              <a:rPr lang="en-US" sz="2200" dirty="0"/>
              <a:t>/ignorability) </a:t>
            </a:r>
            <a:r>
              <a:rPr lang="en-US" sz="2200" i="1" dirty="0"/>
              <a:t>and</a:t>
            </a:r>
            <a:r>
              <a:rPr lang="en-US" sz="2200" dirty="0"/>
              <a:t> 2B (the exclusion restriction)</a:t>
            </a:r>
          </a:p>
        </p:txBody>
      </p:sp>
    </p:spTree>
    <p:extLst>
      <p:ext uri="{BB962C8B-B14F-4D97-AF65-F5344CB8AC3E}">
        <p14:creationId xmlns:p14="http://schemas.microsoft.com/office/powerpoint/2010/main" val="3515262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762000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algn="l"/>
            <a:r>
              <a:rPr lang="en" dirty="0"/>
              <a:t>e.g. Bleakley and Lin (2012): Testing whether places with higher population density have higher wages</a:t>
            </a: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2009724"/>
            <a:ext cx="8520600" cy="3933875"/>
          </a:xfrm>
          <a:prstGeom prst="rect">
            <a:avLst/>
          </a:prstGeom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rmAutofit fontScale="70000" lnSpcReduction="20000"/>
          </a:bodyPr>
          <a:lstStyle/>
          <a:p>
            <a:pPr marL="0" indent="0">
              <a:spcBef>
                <a:spcPts val="1200"/>
              </a:spcBef>
              <a:buNone/>
            </a:pPr>
            <a:r>
              <a:rPr lang="en" dirty="0"/>
              <a:t>Trick: wages and population might be co-determined.  </a:t>
            </a:r>
            <a:endParaRPr dirty="0"/>
          </a:p>
          <a:p>
            <a:pPr marL="0" indent="0">
              <a:spcBef>
                <a:spcPts val="1200"/>
              </a:spcBef>
              <a:buNone/>
            </a:pPr>
            <a:r>
              <a:rPr lang="en" dirty="0"/>
              <a:t>Solution: </a:t>
            </a:r>
            <a:r>
              <a:rPr lang="en-US" dirty="0"/>
              <a:t>Use features that affect past population to predict current population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" dirty="0"/>
              <a:t>Bleakley and Lin (2012) consider ‘portage sites’ in the US: where waterborne goods had to be portaged over falls in the early-mid 1800s.  Required lots of labor, induced settlements.</a:t>
            </a:r>
            <a:endParaRPr dirty="0"/>
          </a:p>
          <a:p>
            <a:pPr marL="0" indent="0">
              <a:spcBef>
                <a:spcPts val="1200"/>
              </a:spcBef>
              <a:buNone/>
            </a:pPr>
            <a:r>
              <a:rPr lang="en" dirty="0"/>
              <a:t>To identify portage sites, they use the ‘fall line’ where rivers become unnavigable from the ocean (i.e. first occurrence of rapids or falls)</a:t>
            </a:r>
            <a:endParaRPr dirty="0"/>
          </a:p>
          <a:p>
            <a:pPr marL="0" indent="0">
              <a:spcBef>
                <a:spcPts val="1200"/>
              </a:spcBef>
              <a:buNone/>
            </a:pPr>
            <a:r>
              <a:rPr lang="en" dirty="0"/>
              <a:t>Use portage sites to predict current population; then explain how that predicted population relates to wage (idea is that current wages do not affect past portage locations)</a:t>
            </a:r>
            <a:endParaRPr dirty="0"/>
          </a:p>
          <a:p>
            <a:pPr marL="0" indent="45720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/>
              <a:t>E.g. Oxford or Frankfurt </a:t>
            </a:r>
            <a:endParaRPr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82001-B2DF-0431-D6BB-1F6925E1C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C81F1F0-FF6E-2333-8344-8118916F38AA}"/>
              </a:ext>
            </a:extLst>
          </p:cNvPr>
          <p:cNvCxnSpPr>
            <a:cxnSpLocks/>
          </p:cNvCxnSpPr>
          <p:nvPr/>
        </p:nvCxnSpPr>
        <p:spPr bwMode="auto">
          <a:xfrm>
            <a:off x="2209800" y="3581400"/>
            <a:ext cx="11430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2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785A284-28B7-C2B9-D08A-5552043F95C3}"/>
              </a:ext>
            </a:extLst>
          </p:cNvPr>
          <p:cNvSpPr txBox="1"/>
          <p:nvPr/>
        </p:nvSpPr>
        <p:spPr>
          <a:xfrm>
            <a:off x="3429000" y="3048000"/>
            <a:ext cx="1752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latin typeface="Abadi" panose="020B0604020104020204" pitchFamily="34" charset="0"/>
              </a:rPr>
              <a:t>Current population density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5383A4-3CF7-E660-CAEE-C0C2570988F6}"/>
              </a:ext>
            </a:extLst>
          </p:cNvPr>
          <p:cNvSpPr txBox="1"/>
          <p:nvPr/>
        </p:nvSpPr>
        <p:spPr>
          <a:xfrm>
            <a:off x="887690" y="2981234"/>
            <a:ext cx="1371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latin typeface="Abadi" panose="020B0604020104020204" pitchFamily="34" charset="0"/>
              </a:rPr>
              <a:t>Fall line</a:t>
            </a:r>
          </a:p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latin typeface="Abadi" panose="020B0604020104020204" pitchFamily="34" charset="0"/>
              </a:rPr>
              <a:t>(portage location)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A65643B-981C-9B64-2E05-16CAF6BC8FD2}"/>
              </a:ext>
            </a:extLst>
          </p:cNvPr>
          <p:cNvCxnSpPr>
            <a:cxnSpLocks/>
          </p:cNvCxnSpPr>
          <p:nvPr/>
        </p:nvCxnSpPr>
        <p:spPr bwMode="auto">
          <a:xfrm>
            <a:off x="5105400" y="3581400"/>
            <a:ext cx="11430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2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EC84AD8-F57B-7603-CA91-D7BDAD1E8BF5}"/>
              </a:ext>
            </a:extLst>
          </p:cNvPr>
          <p:cNvSpPr txBox="1"/>
          <p:nvPr/>
        </p:nvSpPr>
        <p:spPr>
          <a:xfrm>
            <a:off x="6385089" y="3350567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latin typeface="Abadi" panose="020B0604020104020204" pitchFamily="34" charset="0"/>
              </a:rPr>
              <a:t>Wages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8602A4F-09F6-C6A3-4161-A268A2E10195}"/>
              </a:ext>
            </a:extLst>
          </p:cNvPr>
          <p:cNvSpPr/>
          <p:nvPr/>
        </p:nvSpPr>
        <p:spPr bwMode="auto">
          <a:xfrm>
            <a:off x="4352827" y="2302543"/>
            <a:ext cx="2276573" cy="893144"/>
          </a:xfrm>
          <a:custGeom>
            <a:avLst/>
            <a:gdLst>
              <a:gd name="connsiteX0" fmla="*/ 0 w 2276573"/>
              <a:gd name="connsiteY0" fmla="*/ 685754 h 893144"/>
              <a:gd name="connsiteX1" fmla="*/ 1036948 w 2276573"/>
              <a:gd name="connsiteY1" fmla="*/ 2311 h 893144"/>
              <a:gd name="connsiteX2" fmla="*/ 2276573 w 2276573"/>
              <a:gd name="connsiteY2" fmla="*/ 893144 h 893144"/>
              <a:gd name="connsiteX3" fmla="*/ 2276573 w 2276573"/>
              <a:gd name="connsiteY3" fmla="*/ 893144 h 893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6573" h="893144">
                <a:moveTo>
                  <a:pt x="0" y="685754"/>
                </a:moveTo>
                <a:cubicBezTo>
                  <a:pt x="328759" y="326750"/>
                  <a:pt x="657519" y="-32254"/>
                  <a:pt x="1036948" y="2311"/>
                </a:cubicBezTo>
                <a:cubicBezTo>
                  <a:pt x="1416377" y="36876"/>
                  <a:pt x="2276573" y="893144"/>
                  <a:pt x="2276573" y="893144"/>
                </a:cubicBezTo>
                <a:lnTo>
                  <a:pt x="2276573" y="893144"/>
                </a:lnTo>
              </a:path>
            </a:pathLst>
          </a:custGeom>
          <a:noFill/>
          <a:ln w="28575" cap="flat" cmpd="sng" algn="ctr">
            <a:solidFill>
              <a:schemeClr val="accent2">
                <a:lumMod val="40000"/>
                <a:lumOff val="60000"/>
              </a:schemeClr>
            </a:solidFill>
            <a:prstDash val="solid"/>
            <a:round/>
            <a:headEnd type="arrow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111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44D401-0FA3-637C-92DE-121FFECAE448}"/>
              </a:ext>
            </a:extLst>
          </p:cNvPr>
          <p:cNvSpPr txBox="1"/>
          <p:nvPr/>
        </p:nvSpPr>
        <p:spPr>
          <a:xfrm>
            <a:off x="4492657" y="1742680"/>
            <a:ext cx="19969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latin typeface="Abadi" panose="020B0604020104020204" pitchFamily="34" charset="0"/>
              </a:rPr>
              <a:t>in-migration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9533032-26D0-84A8-CA5A-099FDB4AB462}"/>
              </a:ext>
            </a:extLst>
          </p:cNvPr>
          <p:cNvSpPr/>
          <p:nvPr/>
        </p:nvSpPr>
        <p:spPr bwMode="auto">
          <a:xfrm rot="10071973">
            <a:off x="4495068" y="4162744"/>
            <a:ext cx="2209800" cy="952937"/>
          </a:xfrm>
          <a:custGeom>
            <a:avLst/>
            <a:gdLst>
              <a:gd name="connsiteX0" fmla="*/ 0 w 2276573"/>
              <a:gd name="connsiteY0" fmla="*/ 685754 h 893144"/>
              <a:gd name="connsiteX1" fmla="*/ 1036948 w 2276573"/>
              <a:gd name="connsiteY1" fmla="*/ 2311 h 893144"/>
              <a:gd name="connsiteX2" fmla="*/ 2276573 w 2276573"/>
              <a:gd name="connsiteY2" fmla="*/ 893144 h 893144"/>
              <a:gd name="connsiteX3" fmla="*/ 2276573 w 2276573"/>
              <a:gd name="connsiteY3" fmla="*/ 893144 h 893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6573" h="893144">
                <a:moveTo>
                  <a:pt x="0" y="685754"/>
                </a:moveTo>
                <a:cubicBezTo>
                  <a:pt x="328759" y="326750"/>
                  <a:pt x="657519" y="-32254"/>
                  <a:pt x="1036948" y="2311"/>
                </a:cubicBezTo>
                <a:cubicBezTo>
                  <a:pt x="1416377" y="36876"/>
                  <a:pt x="2276573" y="893144"/>
                  <a:pt x="2276573" y="893144"/>
                </a:cubicBezTo>
                <a:lnTo>
                  <a:pt x="2276573" y="893144"/>
                </a:lnTo>
              </a:path>
            </a:pathLst>
          </a:custGeom>
          <a:noFill/>
          <a:ln w="28575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arrow" w="med" len="med"/>
            <a:tailEnd type="arrow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111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E62BFA-7E07-4033-2C08-F7316EDDA7FB}"/>
              </a:ext>
            </a:extLst>
          </p:cNvPr>
          <p:cNvSpPr txBox="1"/>
          <p:nvPr/>
        </p:nvSpPr>
        <p:spPr>
          <a:xfrm>
            <a:off x="4800600" y="4921782"/>
            <a:ext cx="1996911" cy="830997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badi" panose="020B0604020104020204" pitchFamily="34" charset="0"/>
              </a:rPr>
              <a:t>amenities, etc.</a:t>
            </a:r>
          </a:p>
        </p:txBody>
      </p:sp>
    </p:spTree>
    <p:extLst>
      <p:ext uri="{BB962C8B-B14F-4D97-AF65-F5344CB8AC3E}">
        <p14:creationId xmlns:p14="http://schemas.microsoft.com/office/powerpoint/2010/main" val="483849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1302275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algn="l"/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2009725"/>
            <a:ext cx="8520600" cy="3416400"/>
          </a:xfrm>
          <a:prstGeom prst="rect">
            <a:avLst/>
          </a:prstGeom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566" y="857250"/>
            <a:ext cx="831686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6843200" y="3153775"/>
            <a:ext cx="15195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"/>
              <a:t>Fall line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311700" y="1302275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algn="l"/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311700" y="2009725"/>
            <a:ext cx="8520600" cy="3416400"/>
          </a:xfrm>
          <a:prstGeom prst="rect">
            <a:avLst/>
          </a:prstGeom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3556" y="857250"/>
            <a:ext cx="369689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311700" y="1302275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algn="l"/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body" idx="1"/>
          </p:nvPr>
        </p:nvSpPr>
        <p:spPr>
          <a:xfrm>
            <a:off x="311700" y="2009725"/>
            <a:ext cx="8520600" cy="3416400"/>
          </a:xfrm>
          <a:prstGeom prst="rect">
            <a:avLst/>
          </a:prstGeom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1976" y="857250"/>
            <a:ext cx="482004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>
            <a:spLocks noGrp="1"/>
          </p:cNvSpPr>
          <p:nvPr>
            <p:ph type="title"/>
          </p:nvPr>
        </p:nvSpPr>
        <p:spPr>
          <a:xfrm>
            <a:off x="311700" y="1302275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algn="l"/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body" idx="1"/>
          </p:nvPr>
        </p:nvSpPr>
        <p:spPr>
          <a:xfrm>
            <a:off x="311700" y="2009725"/>
            <a:ext cx="8520600" cy="3416400"/>
          </a:xfrm>
          <a:prstGeom prst="rect">
            <a:avLst/>
          </a:prstGeom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2092" y="857251"/>
            <a:ext cx="363981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>
            <a:spLocks noGrp="1"/>
          </p:cNvSpPr>
          <p:nvPr>
            <p:ph type="title"/>
          </p:nvPr>
        </p:nvSpPr>
        <p:spPr>
          <a:xfrm>
            <a:off x="311700" y="1302275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algn="l"/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body" idx="1"/>
          </p:nvPr>
        </p:nvSpPr>
        <p:spPr>
          <a:xfrm>
            <a:off x="311700" y="2009725"/>
            <a:ext cx="8520600" cy="3416400"/>
          </a:xfrm>
          <a:prstGeom prst="rect">
            <a:avLst/>
          </a:prstGeom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" y="1304925"/>
            <a:ext cx="8458200" cy="424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311700" y="1302275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algn="l"/>
            <a:r>
              <a:rPr lang="en"/>
              <a:t>Punchline of Bleakley and Lin (2012)</a:t>
            </a:r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body" idx="1"/>
          </p:nvPr>
        </p:nvSpPr>
        <p:spPr>
          <a:xfrm>
            <a:off x="311700" y="2009725"/>
            <a:ext cx="8520600" cy="3416400"/>
          </a:xfrm>
          <a:prstGeom prst="rect">
            <a:avLst/>
          </a:prstGeom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buAutoNum type="arabicPeriod"/>
            </a:pPr>
            <a:r>
              <a:rPr lang="en"/>
              <a:t>Past citing of cities affects current population, even after natural advantage goes away</a:t>
            </a:r>
            <a:endParaRPr/>
          </a:p>
          <a:p>
            <a:pPr>
              <a:buAutoNum type="arabicPeriod"/>
            </a:pPr>
            <a:r>
              <a:rPr lang="en"/>
              <a:t>Current population (as explained by ‘fall line’) associated with higher wages today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35538-8AE1-56B0-DDE3-B5B11FF64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 instruments… (Mellon 2024)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8F274B-8A4F-BDC2-EC07-FC28E0667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weather is often used as an instrument</a:t>
            </a:r>
          </a:p>
          <a:p>
            <a:r>
              <a:rPr lang="en-US" sz="2000" dirty="0"/>
              <a:t>For agricultural productivity when estimating the effect on conflict</a:t>
            </a:r>
          </a:p>
          <a:p>
            <a:r>
              <a:rPr lang="en-US" sz="2000" dirty="0"/>
              <a:t>For migration via migration networks when estimating </a:t>
            </a:r>
          </a:p>
          <a:p>
            <a:r>
              <a:rPr lang="en-US" sz="2000" dirty="0"/>
              <a:t>For maternal health when estimating effect on long-run child outcomes</a:t>
            </a:r>
          </a:p>
          <a:p>
            <a:pPr marL="0" indent="0">
              <a:buNone/>
            </a:pPr>
            <a:r>
              <a:rPr lang="en-US" sz="2000" dirty="0"/>
              <a:t>     </a:t>
            </a:r>
            <a:r>
              <a:rPr lang="en-US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(External but not necessarily exogenous)</a:t>
            </a:r>
          </a:p>
          <a:p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74B2FB-8FDD-008B-2501-E16961C54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073" y="3810000"/>
            <a:ext cx="8087854" cy="261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787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SzPct val="100000"/>
            </a:pPr>
            <a:r>
              <a:rPr lang="en-US" sz="4000" dirty="0"/>
              <a:t>When is the Treatment Endogenous?</a:t>
            </a:r>
          </a:p>
        </p:txBody>
      </p:sp>
    </p:spTree>
    <p:extLst>
      <p:ext uri="{BB962C8B-B14F-4D97-AF65-F5344CB8AC3E}">
        <p14:creationId xmlns:p14="http://schemas.microsoft.com/office/powerpoint/2010/main" val="399914029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53AC8D-F3D1-056F-0E99-2CE7D3606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81000"/>
            <a:ext cx="8423606" cy="623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38332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of IV Quality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Giles and </a:t>
                </a:r>
                <a:r>
                  <a:rPr lang="en-US" dirty="0" err="1"/>
                  <a:t>Yoo</a:t>
                </a:r>
                <a:r>
                  <a:rPr lang="en-US" dirty="0"/>
                  <a:t>, 2007, </a:t>
                </a:r>
                <a:r>
                  <a:rPr lang="en-US" dirty="0" err="1"/>
                  <a:t>ReStat</a:t>
                </a:r>
                <a:endParaRPr lang="en-US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: consumption;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: household migrant/network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: Rainfall shocks from distant past</a:t>
                </a:r>
              </a:p>
              <a:p>
                <a:r>
                  <a:rPr lang="en-US" dirty="0"/>
                  <a:t>Burgess et al., 2012, QJE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: deforestation;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: local government permit to log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: subdividing of local governments </a:t>
                </a:r>
                <a:endParaRPr lang="en-US" dirty="0"/>
              </a:p>
              <a:p>
                <a:r>
                  <a:rPr lang="en-US" dirty="0"/>
                  <a:t>Di Falco and Veronesi, 2013, Land Econ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: Net revenue;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: Adaptation strategy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: Access to information sources like extension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784" t="-1538" b="-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9888499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Critique: Deaton (2010)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Instruments: exogenous versus external</a:t>
            </a:r>
          </a:p>
          <a:p>
            <a:pPr lvl="1"/>
            <a:r>
              <a:rPr lang="en-US" dirty="0"/>
              <a:t>E.g. rail stations and poverty (river; earthquake)</a:t>
            </a:r>
          </a:p>
          <a:p>
            <a:pPr lvl="1"/>
            <a:r>
              <a:rPr lang="en-US" dirty="0"/>
              <a:t>Irrigation dams (land gradient)</a:t>
            </a:r>
          </a:p>
          <a:p>
            <a:pPr lvl="1"/>
            <a:r>
              <a:rPr lang="en-US" dirty="0"/>
              <a:t>Child class size; some people don’t stay treated </a:t>
            </a:r>
            <a:r>
              <a:rPr lang="en-US"/>
              <a:t>(heterogeneous response </a:t>
            </a:r>
            <a:r>
              <a:rPr lang="en-US" dirty="0"/>
              <a:t>to instrument)</a:t>
            </a:r>
          </a:p>
          <a:p>
            <a:pPr lvl="1"/>
            <a:r>
              <a:rPr lang="en-US" dirty="0"/>
              <a:t>Intent to Treat vs Treatment.  Really evaluating those communities/individuals who were induced to change.  May not be representative of all communities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65348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Critique: Deaton (2010)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Important question is not ‘if it works’ but ‘why (or when and where) it works’</a:t>
            </a:r>
          </a:p>
          <a:p>
            <a:pPr lvl="1"/>
            <a:r>
              <a:rPr lang="en-US" sz="1650" dirty="0"/>
              <a:t>RCT:</a:t>
            </a:r>
          </a:p>
          <a:p>
            <a:pPr lvl="2"/>
            <a:r>
              <a:rPr lang="en-US" dirty="0"/>
              <a:t>relies on mean; what if distributions between T and C differ?</a:t>
            </a:r>
          </a:p>
          <a:p>
            <a:pPr lvl="2"/>
            <a:r>
              <a:rPr lang="en-US" dirty="0"/>
              <a:t>Heterogeneity (one guy wins big, everyone else loses)</a:t>
            </a:r>
          </a:p>
          <a:p>
            <a:pPr lvl="2"/>
            <a:r>
              <a:rPr lang="en-US" dirty="0"/>
              <a:t>Scaling up? (general equilibrium effects)</a:t>
            </a:r>
          </a:p>
          <a:p>
            <a:pPr lvl="2"/>
            <a:r>
              <a:rPr lang="en-US" dirty="0"/>
              <a:t>Generalizability – is it meaningful?</a:t>
            </a:r>
          </a:p>
          <a:p>
            <a:pPr lvl="2"/>
            <a:r>
              <a:rPr lang="en-US" dirty="0"/>
              <a:t>Controlling for other things can be a problem with heterogeneity</a:t>
            </a:r>
          </a:p>
          <a:p>
            <a:r>
              <a:rPr lang="en-US" dirty="0"/>
              <a:t>Tests of theory versus test of programs (help with external validity)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25379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buClr>
                <a:srgbClr val="FFFFFF"/>
              </a:buClr>
              <a:buSzPct val="100000"/>
            </a:pPr>
            <a:r>
              <a:rPr lang="en-US" sz="4000" dirty="0"/>
              <a:t>Types of Treatment Effects</a:t>
            </a:r>
            <a:endParaRPr lang="en-US"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11060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Treatment Effect to Measure?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a number of different ways to measure the effect of treatment</a:t>
            </a:r>
          </a:p>
          <a:p>
            <a:pPr lvl="1"/>
            <a:r>
              <a:rPr lang="en-US" sz="2200" dirty="0"/>
              <a:t>ATE: Average Treatment Effect</a:t>
            </a:r>
          </a:p>
          <a:p>
            <a:pPr lvl="1"/>
            <a:r>
              <a:rPr lang="en-US" sz="2200" dirty="0"/>
              <a:t>ATT: Average Treatment Effect on the Treated</a:t>
            </a:r>
          </a:p>
          <a:p>
            <a:pPr lvl="1"/>
            <a:r>
              <a:rPr lang="en-US" sz="2200" dirty="0"/>
              <a:t>ATU: Average Treatment Effect on the Untreated</a:t>
            </a:r>
          </a:p>
          <a:p>
            <a:pPr lvl="1"/>
            <a:r>
              <a:rPr lang="en-US" sz="2200" dirty="0"/>
              <a:t>ITT: Intent to Treat Estimate</a:t>
            </a:r>
          </a:p>
          <a:p>
            <a:pPr lvl="1"/>
            <a:r>
              <a:rPr lang="en-US" sz="2200" dirty="0"/>
              <a:t>LATE: Local Average Treatment Effect</a:t>
            </a:r>
          </a:p>
          <a:p>
            <a:pPr lvl="1"/>
            <a:r>
              <a:rPr lang="en-US" sz="2200" dirty="0"/>
              <a:t>MTE: Marginal Treatment Effect</a:t>
            </a:r>
          </a:p>
        </p:txBody>
      </p:sp>
    </p:spTree>
    <p:extLst>
      <p:ext uri="{BB962C8B-B14F-4D97-AF65-F5344CB8AC3E}">
        <p14:creationId xmlns:p14="http://schemas.microsoft.com/office/powerpoint/2010/main" val="354889315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Treatment Effect to Measure?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treatment effects are an average over parts of the distribution of impacts</a:t>
            </a:r>
          </a:p>
          <a:p>
            <a:pPr lvl="1"/>
            <a:r>
              <a:rPr lang="en-US" sz="2200" dirty="0"/>
              <a:t>The ATE averages over the entire distribution</a:t>
            </a:r>
          </a:p>
          <a:p>
            <a:pPr lvl="1"/>
            <a:r>
              <a:rPr lang="en-US" sz="2200" dirty="0"/>
              <a:t>The ATT averages over the distribution of impacts for those allocated to the treatment</a:t>
            </a:r>
          </a:p>
          <a:p>
            <a:pPr lvl="1"/>
            <a:r>
              <a:rPr lang="en-US" sz="2200" dirty="0"/>
              <a:t>The LATE averages over the distribution of impacts for those who switch into the treatment as the result of a change in an some instrument</a:t>
            </a:r>
          </a:p>
        </p:txBody>
      </p:sp>
    </p:spTree>
    <p:extLst>
      <p:ext uri="{BB962C8B-B14F-4D97-AF65-F5344CB8AC3E}">
        <p14:creationId xmlns:p14="http://schemas.microsoft.com/office/powerpoint/2010/main" val="164815066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Treatment Effect to Measure?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These all represent an aggregation over different margins</a:t>
            </a:r>
          </a:p>
          <a:p>
            <a:pPr lvl="1"/>
            <a:r>
              <a:rPr lang="en-US" sz="2200" dirty="0"/>
              <a:t>As such, they are not comparable to each other</a:t>
            </a:r>
          </a:p>
          <a:p>
            <a:r>
              <a:rPr lang="en-US" dirty="0"/>
              <a:t>As a unifying measurement Heckman and </a:t>
            </a:r>
            <a:r>
              <a:rPr lang="en-US" dirty="0" err="1"/>
              <a:t>Vytlacil</a:t>
            </a:r>
            <a:r>
              <a:rPr lang="en-US" dirty="0"/>
              <a:t> (2005) defined the MTE</a:t>
            </a:r>
          </a:p>
          <a:p>
            <a:pPr lvl="1"/>
            <a:r>
              <a:rPr lang="en-US" sz="2200" dirty="0"/>
              <a:t>The MTE is the effect of the treatment on the marginal individual entering treatment</a:t>
            </a:r>
          </a:p>
        </p:txBody>
      </p:sp>
    </p:spTree>
    <p:extLst>
      <p:ext uri="{BB962C8B-B14F-4D97-AF65-F5344CB8AC3E}">
        <p14:creationId xmlns:p14="http://schemas.microsoft.com/office/powerpoint/2010/main" val="239286337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needed to measuring the treatment effect?</a:t>
            </a:r>
          </a:p>
          <a:p>
            <a:pPr lvl="1"/>
            <a:r>
              <a:rPr lang="en-US" sz="2200" dirty="0"/>
              <a:t>Assumptions</a:t>
            </a:r>
          </a:p>
          <a:p>
            <a:pPr lvl="2"/>
            <a:r>
              <a:rPr lang="en-US" sz="1800" dirty="0"/>
              <a:t>SUTVA</a:t>
            </a:r>
          </a:p>
          <a:p>
            <a:pPr lvl="2"/>
            <a:r>
              <a:rPr lang="en-US" sz="1800" dirty="0"/>
              <a:t>Ignorability/Unconfoundedness</a:t>
            </a:r>
          </a:p>
          <a:p>
            <a:pPr lvl="1"/>
            <a:r>
              <a:rPr lang="en-US" sz="2200" dirty="0"/>
              <a:t>Data</a:t>
            </a:r>
          </a:p>
          <a:p>
            <a:pPr lvl="2"/>
            <a:r>
              <a:rPr lang="en-US" sz="1800" dirty="0"/>
              <a:t>Observations on outcomes for those who were treated</a:t>
            </a:r>
          </a:p>
          <a:p>
            <a:pPr lvl="2"/>
            <a:r>
              <a:rPr lang="en-US" sz="1800" dirty="0"/>
              <a:t>Observations on outcomes for some constructed control group</a:t>
            </a:r>
          </a:p>
          <a:p>
            <a:r>
              <a:rPr lang="en-US" dirty="0"/>
              <a:t>Without observations from treated individuals and from some sort of control group we cannot measure the effect of the treatment!</a:t>
            </a:r>
          </a:p>
        </p:txBody>
      </p:sp>
    </p:spTree>
    <p:extLst>
      <p:ext uri="{BB962C8B-B14F-4D97-AF65-F5344CB8AC3E}">
        <p14:creationId xmlns:p14="http://schemas.microsoft.com/office/powerpoint/2010/main" val="116888553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Can Never Measure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Notice that all our measurements of treatment effects are averages</a:t>
            </a:r>
          </a:p>
          <a:p>
            <a:pPr lvl="1"/>
            <a:r>
              <a:rPr lang="en-US" sz="2200" dirty="0"/>
              <a:t>The Fundamental Problem of Causal Inference</a:t>
            </a:r>
          </a:p>
          <a:p>
            <a:pPr lvl="1"/>
            <a:r>
              <a:rPr lang="en-US" sz="2200" dirty="0"/>
              <a:t>We do not observe subject in simultaneous treated and untreated states</a:t>
            </a:r>
          </a:p>
          <a:p>
            <a:r>
              <a:rPr lang="en-US" dirty="0"/>
              <a:t>So, we can never determine the effect of the treatment on an individual</a:t>
            </a:r>
          </a:p>
          <a:p>
            <a:pPr lvl="1"/>
            <a:r>
              <a:rPr lang="en-US" sz="2200" dirty="0"/>
              <a:t>We can only ever determine the average effect of the treatment or the effect of the treatment on an average individual</a:t>
            </a:r>
          </a:p>
        </p:txBody>
      </p:sp>
    </p:spTree>
    <p:extLst>
      <p:ext uri="{BB962C8B-B14F-4D97-AF65-F5344CB8AC3E}">
        <p14:creationId xmlns:p14="http://schemas.microsoft.com/office/powerpoint/2010/main" val="1829254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Potential Outcomes Approach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When our randomized design is either an encouragement design or we have imperfect compliance</a:t>
                </a:r>
              </a:p>
              <a:p>
                <a:pPr lvl="1"/>
                <a:r>
                  <a:rPr lang="en-US" sz="2200" dirty="0"/>
                  <a:t>In this case, actual treatment </a:t>
                </a:r>
                <a14:m>
                  <m:oMath xmlns:m="http://schemas.openxmlformats.org/officeDocument/2006/math">
                    <m:r>
                      <a:rPr lang="en-US" sz="220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20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200" dirty="0"/>
                  <a:t> is distinct from the variable that is randomly manipulated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</m:d>
                  </m:oMath>
                </a14:m>
                <a:endParaRPr lang="en-US" sz="2200" dirty="0"/>
              </a:p>
              <a:p>
                <a:pPr lvl="1"/>
                <a:r>
                  <a:rPr lang="en-US" sz="2200" dirty="0"/>
                  <a:t>We can then define the compliance type of an individual</a:t>
                </a:r>
              </a:p>
              <a:p>
                <a:pPr lvl="1"/>
                <a:r>
                  <a:rPr lang="en-US" sz="2200" dirty="0"/>
                  <a:t>The type of an individual describes the level of treatment that an individual would receive given each value of the instrument. So we have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𝑍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2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784" t="-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1803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Encouragement design</a:t>
            </a:r>
          </a:p>
        </p:txBody>
      </p:sp>
      <p:pic>
        <p:nvPicPr>
          <p:cNvPr id="3074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3048000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3429000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966" y="3831925"/>
            <a:ext cx="1019175" cy="762000"/>
          </a:xfrm>
          <a:prstGeom prst="rect">
            <a:avLst/>
          </a:prstGeom>
        </p:spPr>
      </p:pic>
      <p:pic>
        <p:nvPicPr>
          <p:cNvPr id="3078" name="Picture 6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7170" y="4038600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927" y="4648200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9735" y="4349510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5102" y="5219700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200" y="2667000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3381" y="3159425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0" name="Picture 18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2631" y="3064175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2" name="Picture 20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346" y="3673775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4" name="Picture 2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5397" y="4166200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6" name="Picture 24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0255" y="3943350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8" name="Picture 26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3658" y="4593925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00" name="Picture 28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0877" y="4736800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2" descr="Image result for stick figure"/>
          <p:cNvSpPr>
            <a:spLocks noChangeAspect="1" noChangeArrowheads="1"/>
          </p:cNvSpPr>
          <p:nvPr/>
        </p:nvSpPr>
        <p:spPr bwMode="auto">
          <a:xfrm>
            <a:off x="120141" y="-2368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Image result for stick figur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1155851" y="5939853"/>
            <a:ext cx="2530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Treated Village (Z)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497896" y="5892842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D8603"/>
                </a:solidFill>
              </a:rPr>
              <a:t>Control Village</a:t>
            </a:r>
          </a:p>
        </p:txBody>
      </p:sp>
    </p:spTree>
    <p:extLst>
      <p:ext uri="{BB962C8B-B14F-4D97-AF65-F5344CB8AC3E}">
        <p14:creationId xmlns:p14="http://schemas.microsoft.com/office/powerpoint/2010/main" val="2690526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some people adopt</a:t>
            </a:r>
          </a:p>
        </p:txBody>
      </p:sp>
      <p:pic>
        <p:nvPicPr>
          <p:cNvPr id="3074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3048000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3429000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966" y="3831925"/>
            <a:ext cx="1019175" cy="762000"/>
          </a:xfrm>
          <a:prstGeom prst="rect">
            <a:avLst/>
          </a:prstGeom>
        </p:spPr>
      </p:pic>
      <p:pic>
        <p:nvPicPr>
          <p:cNvPr id="3078" name="Picture 6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7170" y="4038600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927" y="4648200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9735" y="4349510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5102" y="5219700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200" y="2667000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3381" y="3159425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0" name="Picture 18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2631" y="3064175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2" name="Picture 20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346" y="3673775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4" name="Picture 2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5397" y="4166200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6" name="Picture 24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0255" y="3943350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8" name="Picture 26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3658" y="4593925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00" name="Picture 28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0877" y="4736800"/>
            <a:ext cx="10191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2" descr="Image result for stick figure"/>
          <p:cNvSpPr>
            <a:spLocks noChangeAspect="1" noChangeArrowheads="1"/>
          </p:cNvSpPr>
          <p:nvPr/>
        </p:nvSpPr>
        <p:spPr bwMode="auto">
          <a:xfrm>
            <a:off x="120141" y="-2368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Image result for stick figur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102" name="Picture 6" descr="http://images.clipartpanda.com/sad-girl-stick-figure-imag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568" y="3772113"/>
            <a:ext cx="1024835" cy="920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 descr="http://images.clipartpanda.com/sad-girl-stick-figure-imag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8965" y="3428999"/>
            <a:ext cx="1024835" cy="84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6" descr="http://images.clipartpanda.com/sad-girl-stick-figure-imag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0393" y="4015068"/>
            <a:ext cx="1024835" cy="920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6" descr="http://images.clipartpanda.com/sad-girl-stick-figure-imag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9365" y="5140286"/>
            <a:ext cx="1024835" cy="885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/>
          <p:cNvSpPr txBox="1"/>
          <p:nvPr/>
        </p:nvSpPr>
        <p:spPr>
          <a:xfrm>
            <a:off x="6497896" y="5892842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D8603"/>
                </a:solidFill>
              </a:rPr>
              <a:t>Control Village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55851" y="5939853"/>
            <a:ext cx="2530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Treated Village (Z)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667000" y="2888079"/>
            <a:ext cx="2870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 Actual Treatment (T)</a:t>
            </a:r>
          </a:p>
        </p:txBody>
      </p:sp>
    </p:spTree>
    <p:extLst>
      <p:ext uri="{BB962C8B-B14F-4D97-AF65-F5344CB8AC3E}">
        <p14:creationId xmlns:p14="http://schemas.microsoft.com/office/powerpoint/2010/main" val="346217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Potential Outcomes Approach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5800" y="1600200"/>
                <a:ext cx="7772400" cy="2133600"/>
              </a:xfrm>
            </p:spPr>
            <p:txBody>
              <a:bodyPr/>
              <a:lstStyle/>
              <a:p>
                <a:pPr marL="342900" lvl="1" indent="-342900">
                  <a:buSzPct val="80000"/>
                  <a:buFontTx/>
                  <a:buChar char="•"/>
                </a:pPr>
                <a:r>
                  <a:rPr lang="en-US" sz="2400" dirty="0"/>
                  <a:t>Four types of individuals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𝑍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/>
              </a:p>
              <a:p>
                <a:pPr lvl="1"/>
                <a:r>
                  <a:rPr lang="en-US" sz="2200" dirty="0"/>
                  <a:t>Never-takers: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2200" dirty="0"/>
              </a:p>
              <a:p>
                <a:pPr lvl="1"/>
                <a:r>
                  <a:rPr lang="en-US" sz="2200" dirty="0"/>
                  <a:t>Compliers: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=0,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sz="2200" dirty="0"/>
              </a:p>
              <a:p>
                <a:pPr lvl="1"/>
                <a:r>
                  <a:rPr lang="en-US" sz="2200" dirty="0"/>
                  <a:t>Defiers: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2200" dirty="0"/>
              </a:p>
              <a:p>
                <a:pPr lvl="1"/>
                <a:r>
                  <a:rPr lang="en-US" sz="2200" dirty="0"/>
                  <a:t>Always-takers: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sz="2200" dirty="0"/>
              </a:p>
              <a:p>
                <a:pPr marL="457200" lvl="1" indent="0">
                  <a:buNone/>
                </a:pPr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1600200"/>
                <a:ext cx="7772400" cy="2133600"/>
              </a:xfrm>
              <a:blipFill rotWithShape="0">
                <a:blip r:embed="rId2"/>
                <a:stretch>
                  <a:fillRect l="-706" t="-2286" b="-2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90819512"/>
                  </p:ext>
                </p:extLst>
              </p:nvPr>
            </p:nvGraphicFramePr>
            <p:xfrm>
              <a:off x="914400" y="3810000"/>
              <a:ext cx="7239001" cy="183896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843379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04421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27432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3048001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𝑍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48640">
                    <a:tc rowSpan="2"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bg1"/>
                              </a:solidFill>
                            </a:rPr>
                            <a:t>Never-takers/Compliers</a:t>
                          </a:r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bg1"/>
                              </a:solidFill>
                            </a:rPr>
                            <a:t>Never-takers</a:t>
                          </a:r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48640">
                    <a:tc v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bg1"/>
                              </a:solidFill>
                            </a:rPr>
                            <a:t>Always-takers</a:t>
                          </a:r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bg1"/>
                              </a:solidFill>
                            </a:rPr>
                            <a:t>Always-takers/Compliers</a:t>
                          </a:r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90819512"/>
                  </p:ext>
                </p:extLst>
              </p:nvPr>
            </p:nvGraphicFramePr>
            <p:xfrm>
              <a:off x="914400" y="3810000"/>
              <a:ext cx="7239001" cy="183896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843379"/>
                    <a:gridCol w="604421"/>
                    <a:gridCol w="2743200"/>
                    <a:gridCol w="3048001"/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 gridSpan="2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3"/>
                          <a:stretch>
                            <a:fillRect l="-25053" t="-3279" r="-105" b="-39672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3"/>
                          <a:stretch>
                            <a:fillRect l="-52889" t="-103279" r="-111333" b="-2967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3"/>
                          <a:stretch>
                            <a:fillRect l="-137600" t="-103279" r="-200" b="-296721"/>
                          </a:stretch>
                        </a:blipFill>
                      </a:tcPr>
                    </a:tc>
                  </a:tr>
                  <a:tr h="548640">
                    <a:tc rowSpan="2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3"/>
                          <a:stretch>
                            <a:fillRect t="-68889" r="-761594" b="-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3"/>
                          <a:stretch>
                            <a:fillRect l="-138000" t="-137778" r="-951000" b="-10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>
                              <a:solidFill>
                                <a:schemeClr val="bg1"/>
                              </a:solidFill>
                            </a:rPr>
                            <a:t>Never-takers/Compliers</a:t>
                          </a:r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>
                              <a:solidFill>
                                <a:schemeClr val="bg1"/>
                              </a:solidFill>
                            </a:rPr>
                            <a:t>Never-takers</a:t>
                          </a:r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</a:tr>
                  <a:tr h="548640">
                    <a:tc v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3"/>
                          <a:stretch>
                            <a:fillRect l="-138000" t="-237778" r="-951000" b="-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>
                              <a:solidFill>
                                <a:schemeClr val="bg1"/>
                              </a:solidFill>
                            </a:rPr>
                            <a:t>Always-takers</a:t>
                          </a:r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>
                              <a:solidFill>
                                <a:schemeClr val="bg1"/>
                              </a:solidFill>
                            </a:rPr>
                            <a:t>Always-takers/Compliers</a:t>
                          </a:r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817606854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111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111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Macintosh HD:Applications:Microsoft Office 2004:Templates:Presentations:Designs:Beach</Template>
  <TotalTime>8895</TotalTime>
  <Words>2585</Words>
  <Application>Microsoft Office PowerPoint</Application>
  <PresentationFormat>On-screen Show (4:3)</PresentationFormat>
  <Paragraphs>311</Paragraphs>
  <Slides>59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5" baseType="lpstr">
      <vt:lpstr>Abadi</vt:lpstr>
      <vt:lpstr>Aptos</vt:lpstr>
      <vt:lpstr>Cambria Math</vt:lpstr>
      <vt:lpstr>Georgia</vt:lpstr>
      <vt:lpstr>Times</vt:lpstr>
      <vt:lpstr>Blank Presentation</vt:lpstr>
      <vt:lpstr>Instrumental Variables</vt:lpstr>
      <vt:lpstr>Outline for the Session</vt:lpstr>
      <vt:lpstr>PowerPoint Presentation</vt:lpstr>
      <vt:lpstr>Exogenous Treatment</vt:lpstr>
      <vt:lpstr>PowerPoint Presentation</vt:lpstr>
      <vt:lpstr>The Potential Outcomes Approach</vt:lpstr>
      <vt:lpstr>Example</vt:lpstr>
      <vt:lpstr>Example</vt:lpstr>
      <vt:lpstr>The Potential Outcomes Approach</vt:lpstr>
      <vt:lpstr>The Potential Outcomes Approach</vt:lpstr>
      <vt:lpstr>The Endogenous Regressor Approach</vt:lpstr>
      <vt:lpstr>Case 1: Treatment Assignment is Non-Random</vt:lpstr>
      <vt:lpstr>Case 2: Treatment Assignment is Non-Random and Affected by Unobservables</vt:lpstr>
      <vt:lpstr>Summary and Discussion</vt:lpstr>
      <vt:lpstr>PowerPoint Presentation</vt:lpstr>
      <vt:lpstr>Identification Assumptions</vt:lpstr>
      <vt:lpstr>1. SUTVA</vt:lpstr>
      <vt:lpstr>2. Exogeneity of the Instrument</vt:lpstr>
      <vt:lpstr>2. Exogeneity of the Instrument</vt:lpstr>
      <vt:lpstr>3. Non-Zero Average Effect of Z on T</vt:lpstr>
      <vt:lpstr>4. Monotonicity</vt:lpstr>
      <vt:lpstr>Instrumental Variables</vt:lpstr>
      <vt:lpstr>Imagine this is what we want to run:</vt:lpstr>
      <vt:lpstr>Next we want to relate this to the effect of Z on Y…</vt:lpstr>
      <vt:lpstr>One drawback</vt:lpstr>
      <vt:lpstr>Recap</vt:lpstr>
      <vt:lpstr>PowerPoint Presentation</vt:lpstr>
      <vt:lpstr>Two-stage least squares (2SLS)</vt:lpstr>
      <vt:lpstr>Two-stage least squares (2SLS)</vt:lpstr>
      <vt:lpstr>Recap of IV and 2SLS Lingo</vt:lpstr>
      <vt:lpstr>Calculating the ATE</vt:lpstr>
      <vt:lpstr>Calculating the LATE</vt:lpstr>
      <vt:lpstr>PowerPoint Presentation</vt:lpstr>
      <vt:lpstr>Durbin-Wu-Hausman Test</vt:lpstr>
      <vt:lpstr>Wu-Hausman Statistic</vt:lpstr>
      <vt:lpstr>Weak Instruments</vt:lpstr>
      <vt:lpstr>Sargan-Hansen Test for Overidentification</vt:lpstr>
      <vt:lpstr>PowerPoint Presentation</vt:lpstr>
      <vt:lpstr>What Qualifies as a Good IV? </vt:lpstr>
      <vt:lpstr>What Qualifies as a Good IV? </vt:lpstr>
      <vt:lpstr>e.g. Bleakley and Lin (2012): Testing whether places with higher population density have higher wages</vt:lpstr>
      <vt:lpstr>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Punchline of Bleakley and Lin (2012)</vt:lpstr>
      <vt:lpstr>weather instruments… (Mellon 2024)</vt:lpstr>
      <vt:lpstr>PowerPoint Presentation</vt:lpstr>
      <vt:lpstr>Discussion of IV Quality</vt:lpstr>
      <vt:lpstr>Critique: Deaton (2010)</vt:lpstr>
      <vt:lpstr>Critique: Deaton (2010)</vt:lpstr>
      <vt:lpstr>PowerPoint Presentation</vt:lpstr>
      <vt:lpstr>Which Treatment Effect to Measure?</vt:lpstr>
      <vt:lpstr>Which Treatment Effect to Measure?</vt:lpstr>
      <vt:lpstr>Which Treatment Effect to Measure?</vt:lpstr>
      <vt:lpstr>Basic Requirements</vt:lpstr>
      <vt:lpstr>What We Can Never Measure</vt:lpstr>
    </vt:vector>
  </TitlesOfParts>
  <Company>Creative Services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Arends-Kuenning, Mary Paula</dc:creator>
  <cp:lastModifiedBy>Kathy Baylis</cp:lastModifiedBy>
  <cp:revision>159</cp:revision>
  <cp:lastPrinted>2006-10-05T21:29:32Z</cp:lastPrinted>
  <dcterms:created xsi:type="dcterms:W3CDTF">2015-09-01T03:31:01Z</dcterms:created>
  <dcterms:modified xsi:type="dcterms:W3CDTF">2024-11-08T02:10:54Z</dcterms:modified>
</cp:coreProperties>
</file>